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8" r:id="rId4"/>
    <p:sldId id="263" r:id="rId5"/>
    <p:sldId id="267" r:id="rId6"/>
    <p:sldId id="269" r:id="rId7"/>
    <p:sldId id="2141411891" r:id="rId8"/>
    <p:sldId id="2141411889" r:id="rId9"/>
    <p:sldId id="264" r:id="rId10"/>
    <p:sldId id="2141411942" r:id="rId11"/>
    <p:sldId id="2141411941" r:id="rId12"/>
    <p:sldId id="21414118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brehiwot, Yared Tedla (CDC/GHC/DGHT)" userId="1eec0106-ca24-43d1-aebc-4038247f4022" providerId="ADAL" clId="{B6809429-A33C-485E-9650-8D37BEE4F977}"/>
    <pc:docChg chg="mod">
      <pc:chgData name="Gebrehiwot, Yared Tedla (CDC/GHC/DGHT)" userId="1eec0106-ca24-43d1-aebc-4038247f4022" providerId="ADAL" clId="{B6809429-A33C-485E-9650-8D37BEE4F977}" dt="2024-05-30T11:33:47.726" v="0" actId="33475"/>
      <pc:docMkLst>
        <pc:docMk/>
      </pc:docMkLst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84F55-6E73-4DCA-B38A-67A03D08E2C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0E2A2A-D767-40D2-8965-83B85D111289}">
      <dgm:prSet/>
      <dgm:spPr>
        <a:xfrm>
          <a:off x="1434506" y="366146"/>
          <a:ext cx="1503129" cy="1503129"/>
        </a:xfrm>
        <a:prstGeom prst="roundRect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TOT trainings on RHT Algorithm provided for regional reference laboratory experts </a:t>
          </a:r>
          <a:endParaRPr lang="en-US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4D7FAA60-FCA7-489F-9F5E-85F557F4AFFF}" type="parTrans" cxnId="{91403DE5-D608-4BA2-8FB1-3FF5C600FB7E}">
      <dgm:prSet/>
      <dgm:spPr/>
      <dgm:t>
        <a:bodyPr/>
        <a:lstStyle/>
        <a:p>
          <a:endParaRPr lang="en-US"/>
        </a:p>
      </dgm:t>
    </dgm:pt>
    <dgm:pt modelId="{4FBF0CAE-1B79-4F7A-AC2F-9BEA7AF3F373}" type="sibTrans" cxnId="{91403DE5-D608-4BA2-8FB1-3FF5C600FB7E}">
      <dgm:prSet/>
      <dgm:spPr/>
      <dgm:t>
        <a:bodyPr/>
        <a:lstStyle/>
        <a:p>
          <a:endParaRPr lang="en-US"/>
        </a:p>
      </dgm:t>
    </dgm:pt>
    <dgm:pt modelId="{D5C57D91-CE7C-4075-9287-4421D70F647E}">
      <dgm:prSet/>
      <dgm:spPr>
        <a:xfrm>
          <a:off x="3053261" y="366146"/>
          <a:ext cx="1503129" cy="1503129"/>
        </a:xfrm>
        <a:prstGeom prst="roundRect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Basic RHT training provided for SDPs</a:t>
          </a:r>
          <a:endParaRPr lang="en-US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5181361A-3D1E-478D-A0F2-C11B4F1A9119}" type="parTrans" cxnId="{A9DDDC94-4490-41BC-9C09-835D0F83022E}">
      <dgm:prSet/>
      <dgm:spPr/>
      <dgm:t>
        <a:bodyPr/>
        <a:lstStyle/>
        <a:p>
          <a:endParaRPr lang="en-US"/>
        </a:p>
      </dgm:t>
    </dgm:pt>
    <dgm:pt modelId="{88413AE9-C4B8-41BB-BBF8-3A1D550125BC}" type="sibTrans" cxnId="{A9DDDC94-4490-41BC-9C09-835D0F83022E}">
      <dgm:prSet/>
      <dgm:spPr/>
      <dgm:t>
        <a:bodyPr/>
        <a:lstStyle/>
        <a:p>
          <a:endParaRPr lang="en-US"/>
        </a:p>
      </dgm:t>
    </dgm:pt>
    <dgm:pt modelId="{9407083C-E740-4BD9-978C-9149EBAE9EA2}">
      <dgm:prSet/>
      <dgm:spPr>
        <a:xfrm>
          <a:off x="1434506" y="1984901"/>
          <a:ext cx="1503129" cy="1503129"/>
        </a:xfrm>
        <a:prstGeom prst="roundRect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SOPs/JA printed and distributed  </a:t>
          </a:r>
          <a:endParaRPr lang="en-US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EE7D2859-AC0D-4004-BA8C-1CFE65CA6115}" type="parTrans" cxnId="{21020A13-7A9D-4370-8EBC-C4D2C9AFBEA3}">
      <dgm:prSet/>
      <dgm:spPr/>
      <dgm:t>
        <a:bodyPr/>
        <a:lstStyle/>
        <a:p>
          <a:endParaRPr lang="en-US"/>
        </a:p>
      </dgm:t>
    </dgm:pt>
    <dgm:pt modelId="{99C9A19C-19ED-46B8-AE93-AE627EC4CFB5}" type="sibTrans" cxnId="{21020A13-7A9D-4370-8EBC-C4D2C9AFBEA3}">
      <dgm:prSet/>
      <dgm:spPr/>
      <dgm:t>
        <a:bodyPr/>
        <a:lstStyle/>
        <a:p>
          <a:endParaRPr lang="en-US"/>
        </a:p>
      </dgm:t>
    </dgm:pt>
    <dgm:pt modelId="{6D2DDE2C-3450-4C69-8ED4-33F706E9DC8B}">
      <dgm:prSet/>
      <dgm:spPr>
        <a:xfrm>
          <a:off x="3053261" y="1984901"/>
          <a:ext cx="1503129" cy="1503129"/>
        </a:xfrm>
        <a:prstGeom prst="roundRect">
          <a:avLst/>
        </a:prstGeom>
        <a:solidFill>
          <a:srgbClr val="A02B9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Mentorship on RTH testing and recording  </a:t>
          </a:r>
          <a:endParaRPr lang="en-US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2921EC00-6816-4C90-8D96-18DB579F6B6C}" type="parTrans" cxnId="{3175B7B7-F280-4E43-AAF3-A06791199ECA}">
      <dgm:prSet/>
      <dgm:spPr/>
      <dgm:t>
        <a:bodyPr/>
        <a:lstStyle/>
        <a:p>
          <a:endParaRPr lang="en-US"/>
        </a:p>
      </dgm:t>
    </dgm:pt>
    <dgm:pt modelId="{B4026CFB-49AA-425B-A56D-67BBD800FDC9}" type="sibTrans" cxnId="{3175B7B7-F280-4E43-AAF3-A06791199ECA}">
      <dgm:prSet/>
      <dgm:spPr/>
      <dgm:t>
        <a:bodyPr/>
        <a:lstStyle/>
        <a:p>
          <a:endParaRPr lang="en-US"/>
        </a:p>
      </dgm:t>
    </dgm:pt>
    <dgm:pt modelId="{1E5959A7-BD25-4532-A7A3-806049320251}" type="pres">
      <dgm:prSet presAssocID="{79184F55-6E73-4DCA-B38A-67A03D08E2C6}" presName="matrix" presStyleCnt="0">
        <dgm:presLayoutVars>
          <dgm:chMax val="1"/>
          <dgm:dir/>
          <dgm:resizeHandles val="exact"/>
        </dgm:presLayoutVars>
      </dgm:prSet>
      <dgm:spPr/>
    </dgm:pt>
    <dgm:pt modelId="{BD9E96E8-3FB9-414C-A2FA-1B567421A11A}" type="pres">
      <dgm:prSet presAssocID="{79184F55-6E73-4DCA-B38A-67A03D08E2C6}" presName="diamond" presStyleLbl="bgShp" presStyleIdx="0" presStyleCnt="1"/>
      <dgm:spPr>
        <a:xfrm>
          <a:off x="1068360" y="0"/>
          <a:ext cx="3854177" cy="3854177"/>
        </a:xfrm>
        <a:prstGeom prst="diamond">
          <a:avLst/>
        </a:prstGeom>
        <a:solidFill>
          <a:srgbClr val="E9713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DEB8839-A908-48BB-A239-3BBEA3CB14E3}" type="pres">
      <dgm:prSet presAssocID="{79184F55-6E73-4DCA-B38A-67A03D08E2C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1C1624-6DCA-4BFD-ABBC-17882B4FEC00}" type="pres">
      <dgm:prSet presAssocID="{79184F55-6E73-4DCA-B38A-67A03D08E2C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777056-D416-457B-B381-AAE9C835890E}" type="pres">
      <dgm:prSet presAssocID="{79184F55-6E73-4DCA-B38A-67A03D08E2C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2B61FE-D7CB-4E17-9546-066812E14465}" type="pres">
      <dgm:prSet presAssocID="{79184F55-6E73-4DCA-B38A-67A03D08E2C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1020A13-7A9D-4370-8EBC-C4D2C9AFBEA3}" srcId="{79184F55-6E73-4DCA-B38A-67A03D08E2C6}" destId="{9407083C-E740-4BD9-978C-9149EBAE9EA2}" srcOrd="2" destOrd="0" parTransId="{EE7D2859-AC0D-4004-BA8C-1CFE65CA6115}" sibTransId="{99C9A19C-19ED-46B8-AE93-AE627EC4CFB5}"/>
    <dgm:cxn modelId="{15A04660-F2F1-47C7-A1D3-E17055F5FC84}" type="presOf" srcId="{D5C57D91-CE7C-4075-9287-4421D70F647E}" destId="{D71C1624-6DCA-4BFD-ABBC-17882B4FEC00}" srcOrd="0" destOrd="0" presId="urn:microsoft.com/office/officeart/2005/8/layout/matrix3"/>
    <dgm:cxn modelId="{54A16C72-59CD-4D2F-98B4-02919EEBC4E1}" type="presOf" srcId="{6D2DDE2C-3450-4C69-8ED4-33F706E9DC8B}" destId="{B32B61FE-D7CB-4E17-9546-066812E14465}" srcOrd="0" destOrd="0" presId="urn:microsoft.com/office/officeart/2005/8/layout/matrix3"/>
    <dgm:cxn modelId="{2296E681-1F73-4CC2-85A6-36B0381F235E}" type="presOf" srcId="{79184F55-6E73-4DCA-B38A-67A03D08E2C6}" destId="{1E5959A7-BD25-4532-A7A3-806049320251}" srcOrd="0" destOrd="0" presId="urn:microsoft.com/office/officeart/2005/8/layout/matrix3"/>
    <dgm:cxn modelId="{A9DDDC94-4490-41BC-9C09-835D0F83022E}" srcId="{79184F55-6E73-4DCA-B38A-67A03D08E2C6}" destId="{D5C57D91-CE7C-4075-9287-4421D70F647E}" srcOrd="1" destOrd="0" parTransId="{5181361A-3D1E-478D-A0F2-C11B4F1A9119}" sibTransId="{88413AE9-C4B8-41BB-BBF8-3A1D550125BC}"/>
    <dgm:cxn modelId="{481E4198-9B40-42AA-8C22-C82DBD992643}" type="presOf" srcId="{E90E2A2A-D767-40D2-8965-83B85D111289}" destId="{BDEB8839-A908-48BB-A239-3BBEA3CB14E3}" srcOrd="0" destOrd="0" presId="urn:microsoft.com/office/officeart/2005/8/layout/matrix3"/>
    <dgm:cxn modelId="{3175B7B7-F280-4E43-AAF3-A06791199ECA}" srcId="{79184F55-6E73-4DCA-B38A-67A03D08E2C6}" destId="{6D2DDE2C-3450-4C69-8ED4-33F706E9DC8B}" srcOrd="3" destOrd="0" parTransId="{2921EC00-6816-4C90-8D96-18DB579F6B6C}" sibTransId="{B4026CFB-49AA-425B-A56D-67BBD800FDC9}"/>
    <dgm:cxn modelId="{48D5A7CB-3EF8-41CC-8243-D65D299E0312}" type="presOf" srcId="{9407083C-E740-4BD9-978C-9149EBAE9EA2}" destId="{86777056-D416-457B-B381-AAE9C835890E}" srcOrd="0" destOrd="0" presId="urn:microsoft.com/office/officeart/2005/8/layout/matrix3"/>
    <dgm:cxn modelId="{91403DE5-D608-4BA2-8FB1-3FF5C600FB7E}" srcId="{79184F55-6E73-4DCA-B38A-67A03D08E2C6}" destId="{E90E2A2A-D767-40D2-8965-83B85D111289}" srcOrd="0" destOrd="0" parTransId="{4D7FAA60-FCA7-489F-9F5E-85F557F4AFFF}" sibTransId="{4FBF0CAE-1B79-4F7A-AC2F-9BEA7AF3F373}"/>
    <dgm:cxn modelId="{50975D1A-5D25-43D9-9CB4-21EC52E6F093}" type="presParOf" srcId="{1E5959A7-BD25-4532-A7A3-806049320251}" destId="{BD9E96E8-3FB9-414C-A2FA-1B567421A11A}" srcOrd="0" destOrd="0" presId="urn:microsoft.com/office/officeart/2005/8/layout/matrix3"/>
    <dgm:cxn modelId="{610A6B8F-EA92-4893-BFB5-C2F9A679E544}" type="presParOf" srcId="{1E5959A7-BD25-4532-A7A3-806049320251}" destId="{BDEB8839-A908-48BB-A239-3BBEA3CB14E3}" srcOrd="1" destOrd="0" presId="urn:microsoft.com/office/officeart/2005/8/layout/matrix3"/>
    <dgm:cxn modelId="{F7B7F20E-4455-457C-AE9E-3C17B6BFB27D}" type="presParOf" srcId="{1E5959A7-BD25-4532-A7A3-806049320251}" destId="{D71C1624-6DCA-4BFD-ABBC-17882B4FEC00}" srcOrd="2" destOrd="0" presId="urn:microsoft.com/office/officeart/2005/8/layout/matrix3"/>
    <dgm:cxn modelId="{A934662B-987A-4041-A184-778401535D01}" type="presParOf" srcId="{1E5959A7-BD25-4532-A7A3-806049320251}" destId="{86777056-D416-457B-B381-AAE9C835890E}" srcOrd="3" destOrd="0" presId="urn:microsoft.com/office/officeart/2005/8/layout/matrix3"/>
    <dgm:cxn modelId="{190DBC26-41D6-4961-8F36-D141BF2C6593}" type="presParOf" srcId="{1E5959A7-BD25-4532-A7A3-806049320251}" destId="{B32B61FE-D7CB-4E17-9546-066812E144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D37E7-3FC4-4CBC-B098-07D6F31CD2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F7FB7B-E83E-430F-ACF3-4269D2ED0348}">
      <dgm:prSet custT="1"/>
      <dgm:spPr>
        <a:xfrm>
          <a:off x="1077655" y="325055"/>
          <a:ext cx="1900842" cy="8064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+mn-cs"/>
            </a:rPr>
            <a:t>An opportunity to monitor the quality of HIV testing service </a:t>
          </a:r>
        </a:p>
      </dgm:t>
    </dgm:pt>
    <dgm:pt modelId="{EC102E55-FD84-4739-8EB6-E2A84EF43011}" type="parTrans" cxnId="{4728896F-7A96-465B-9417-A1157F64DB3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8D3893D-6261-41BB-88CA-C42CB6368C99}" type="sibTrans" cxnId="{4728896F-7A96-465B-9417-A1157F64DB37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5C0F2C2-AC77-4DE6-9953-9D3DF9264218}">
      <dgm:prSet custT="1"/>
      <dgm:spPr>
        <a:xfrm>
          <a:off x="4175504" y="325055"/>
          <a:ext cx="2127688" cy="8064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accent5">
                  <a:lumMod val="50000"/>
                </a:schemeClr>
              </a:solidFill>
              <a:effectLst/>
              <a:latin typeface="Gill Sans MT" panose="020B0502020104020203" pitchFamily="34" charset="0"/>
              <a:ea typeface="Aptos" panose="020B0004020202020204" pitchFamily="34" charset="0"/>
            </a:rPr>
            <a:t>Helps to quantify, procure and distribute the required amount of RTK based on the actual consumption rate </a:t>
          </a:r>
          <a:endParaRPr lang="en-US" sz="2800" b="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56AA71F-301B-4330-8C07-A3A12AF94823}" type="parTrans" cxnId="{CE274E95-B121-4EC4-8BF8-ADC2B03AC459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47E2F9C-C226-4452-B65F-45D41640FF99}" type="sibTrans" cxnId="{CE274E95-B121-4EC4-8BF8-ADC2B03AC459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41DFD73-429A-46C7-B503-368A1BA9E73F}" type="pres">
      <dgm:prSet presAssocID="{425D37E7-3FC4-4CBC-B098-07D6F31CD257}" presName="root" presStyleCnt="0">
        <dgm:presLayoutVars>
          <dgm:dir/>
          <dgm:resizeHandles val="exact"/>
        </dgm:presLayoutVars>
      </dgm:prSet>
      <dgm:spPr/>
    </dgm:pt>
    <dgm:pt modelId="{EA9CB106-7418-4934-8159-98C687F02496}" type="pres">
      <dgm:prSet presAssocID="{425D37E7-3FC4-4CBC-B098-07D6F31CD257}" presName="container" presStyleCnt="0">
        <dgm:presLayoutVars>
          <dgm:dir/>
          <dgm:resizeHandles val="exact"/>
        </dgm:presLayoutVars>
      </dgm:prSet>
      <dgm:spPr/>
    </dgm:pt>
    <dgm:pt modelId="{70BFBDF7-D832-4788-A374-0DBE4417AB09}" type="pres">
      <dgm:prSet presAssocID="{4EF7FB7B-E83E-430F-ACF3-4269D2ED0348}" presName="compNode" presStyleCnt="0"/>
      <dgm:spPr/>
    </dgm:pt>
    <dgm:pt modelId="{3C0F695A-78E8-4C06-9A49-5F57015ACE25}" type="pres">
      <dgm:prSet presAssocID="{4EF7FB7B-E83E-430F-ACF3-4269D2ED0348}" presName="iconBgRect" presStyleLbl="bgShp" presStyleIdx="0" presStyleCnt="2" custLinFactY="-44602" custLinFactNeighborX="88449" custLinFactNeighborY="-100000"/>
      <dgm:spPr>
        <a:xfrm>
          <a:off x="98433" y="325055"/>
          <a:ext cx="806418" cy="80641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</dgm:pt>
    <dgm:pt modelId="{F52D48D2-7900-4C2A-90EC-47307C956273}" type="pres">
      <dgm:prSet presAssocID="{4EF7FB7B-E83E-430F-ACF3-4269D2ED0348}" presName="iconRect" presStyleLbl="node1" presStyleIdx="0" presStyleCnt="2" custLinFactX="54418" custLinFactY="-100000" custLinFactNeighborX="100000" custLinFactNeighborY="-110291"/>
      <dgm:spPr>
        <a:xfrm>
          <a:off x="267781" y="494403"/>
          <a:ext cx="467722" cy="46772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F0A005E-B8F6-4E7D-8BD0-741830C1D127}" type="pres">
      <dgm:prSet presAssocID="{4EF7FB7B-E83E-430F-ACF3-4269D2ED0348}" presName="spaceRect" presStyleCnt="0"/>
      <dgm:spPr/>
    </dgm:pt>
    <dgm:pt modelId="{F506FF76-207A-4777-9807-1E192DD1FFDE}" type="pres">
      <dgm:prSet presAssocID="{4EF7FB7B-E83E-430F-ACF3-4269D2ED0348}" presName="textRect" presStyleLbl="revTx" presStyleIdx="0" presStyleCnt="2" custScaleX="97344" custScaleY="135571" custLinFactNeighborX="-48498" custLinFactNeighborY="-23349">
        <dgm:presLayoutVars>
          <dgm:chMax val="1"/>
          <dgm:chPref val="1"/>
        </dgm:presLayoutVars>
      </dgm:prSet>
      <dgm:spPr/>
    </dgm:pt>
    <dgm:pt modelId="{6C52BFA1-0832-404B-B1F5-ACAB19635FFF}" type="pres">
      <dgm:prSet presAssocID="{98D3893D-6261-41BB-88CA-C42CB6368C99}" presName="sibTrans" presStyleLbl="sibTrans2D1" presStyleIdx="0" presStyleCnt="0"/>
      <dgm:spPr/>
    </dgm:pt>
    <dgm:pt modelId="{A9753D48-C68E-4D8F-A439-EA7A4F8C62BB}" type="pres">
      <dgm:prSet presAssocID="{C5C0F2C2-AC77-4DE6-9953-9D3DF9264218}" presName="compNode" presStyleCnt="0"/>
      <dgm:spPr/>
    </dgm:pt>
    <dgm:pt modelId="{2DB77782-B0CE-4CF9-97C6-D09933EABA18}" type="pres">
      <dgm:prSet presAssocID="{C5C0F2C2-AC77-4DE6-9953-9D3DF9264218}" presName="iconBgRect" presStyleLbl="bgShp" presStyleIdx="1" presStyleCnt="2" custLinFactX="71942" custLinFactY="-16046" custLinFactNeighborX="100000" custLinFactNeighborY="-100000"/>
      <dgm:spPr>
        <a:xfrm>
          <a:off x="3309705" y="325055"/>
          <a:ext cx="806418" cy="80641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gm:spPr>
    </dgm:pt>
    <dgm:pt modelId="{65F7CD20-98B0-46E1-BF71-5CFBE5EB479F}" type="pres">
      <dgm:prSet presAssocID="{C5C0F2C2-AC77-4DE6-9953-9D3DF9264218}" presName="iconRect" presStyleLbl="node1" presStyleIdx="1" presStyleCnt="2" custLinFactX="100000" custLinFactY="-99041" custLinFactNeighborX="199287" custLinFactNeighborY="-100000"/>
      <dgm:spPr>
        <a:xfrm>
          <a:off x="3479053" y="494403"/>
          <a:ext cx="467722" cy="46772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</dgm:pt>
    <dgm:pt modelId="{62A41F85-E3B0-4FCE-99D6-7CC55809256F}" type="pres">
      <dgm:prSet presAssocID="{C5C0F2C2-AC77-4DE6-9953-9D3DF9264218}" presName="spaceRect" presStyleCnt="0"/>
      <dgm:spPr/>
    </dgm:pt>
    <dgm:pt modelId="{158E5171-CF17-4E0B-A91F-6F1A22ACAC88}" type="pres">
      <dgm:prSet presAssocID="{C5C0F2C2-AC77-4DE6-9953-9D3DF9264218}" presName="textRect" presStyleLbl="revTx" presStyleIdx="1" presStyleCnt="2" custScaleX="113441" custScaleY="129423" custLinFactNeighborX="-3616" custLinFactNeighborY="-7159">
        <dgm:presLayoutVars>
          <dgm:chMax val="1"/>
          <dgm:chPref val="1"/>
        </dgm:presLayoutVars>
      </dgm:prSet>
      <dgm:spPr/>
    </dgm:pt>
  </dgm:ptLst>
  <dgm:cxnLst>
    <dgm:cxn modelId="{A3BF0C10-57C6-4B8D-ABE7-8AA3740E7B66}" type="presOf" srcId="{4EF7FB7B-E83E-430F-ACF3-4269D2ED0348}" destId="{F506FF76-207A-4777-9807-1E192DD1FFDE}" srcOrd="0" destOrd="0" presId="urn:microsoft.com/office/officeart/2018/2/layout/IconCircleList"/>
    <dgm:cxn modelId="{372E2012-6B4F-4781-A4BE-FDC244B0F794}" type="presOf" srcId="{C5C0F2C2-AC77-4DE6-9953-9D3DF9264218}" destId="{158E5171-CF17-4E0B-A91F-6F1A22ACAC88}" srcOrd="0" destOrd="0" presId="urn:microsoft.com/office/officeart/2018/2/layout/IconCircleList"/>
    <dgm:cxn modelId="{B76F6168-3985-4A4B-8D07-2E50FE435237}" type="presOf" srcId="{425D37E7-3FC4-4CBC-B098-07D6F31CD257}" destId="{B41DFD73-429A-46C7-B503-368A1BA9E73F}" srcOrd="0" destOrd="0" presId="urn:microsoft.com/office/officeart/2018/2/layout/IconCircleList"/>
    <dgm:cxn modelId="{4728896F-7A96-465B-9417-A1157F64DB37}" srcId="{425D37E7-3FC4-4CBC-B098-07D6F31CD257}" destId="{4EF7FB7B-E83E-430F-ACF3-4269D2ED0348}" srcOrd="0" destOrd="0" parTransId="{EC102E55-FD84-4739-8EB6-E2A84EF43011}" sibTransId="{98D3893D-6261-41BB-88CA-C42CB6368C99}"/>
    <dgm:cxn modelId="{CE274E95-B121-4EC4-8BF8-ADC2B03AC459}" srcId="{425D37E7-3FC4-4CBC-B098-07D6F31CD257}" destId="{C5C0F2C2-AC77-4DE6-9953-9D3DF9264218}" srcOrd="1" destOrd="0" parTransId="{656AA71F-301B-4330-8C07-A3A12AF94823}" sibTransId="{547E2F9C-C226-4452-B65F-45D41640FF99}"/>
    <dgm:cxn modelId="{626A21DC-AE50-4A48-A649-8E5A5685CC77}" type="presOf" srcId="{98D3893D-6261-41BB-88CA-C42CB6368C99}" destId="{6C52BFA1-0832-404B-B1F5-ACAB19635FFF}" srcOrd="0" destOrd="0" presId="urn:microsoft.com/office/officeart/2018/2/layout/IconCircleList"/>
    <dgm:cxn modelId="{DDF94F42-1029-403B-8757-477E2ECC6B97}" type="presParOf" srcId="{B41DFD73-429A-46C7-B503-368A1BA9E73F}" destId="{EA9CB106-7418-4934-8159-98C687F02496}" srcOrd="0" destOrd="0" presId="urn:microsoft.com/office/officeart/2018/2/layout/IconCircleList"/>
    <dgm:cxn modelId="{796CA951-C013-4114-B8C3-3EF6B55CC86E}" type="presParOf" srcId="{EA9CB106-7418-4934-8159-98C687F02496}" destId="{70BFBDF7-D832-4788-A374-0DBE4417AB09}" srcOrd="0" destOrd="0" presId="urn:microsoft.com/office/officeart/2018/2/layout/IconCircleList"/>
    <dgm:cxn modelId="{F0B405DA-0836-4949-9DE5-DBF0C89AB0C3}" type="presParOf" srcId="{70BFBDF7-D832-4788-A374-0DBE4417AB09}" destId="{3C0F695A-78E8-4C06-9A49-5F57015ACE25}" srcOrd="0" destOrd="0" presId="urn:microsoft.com/office/officeart/2018/2/layout/IconCircleList"/>
    <dgm:cxn modelId="{8F40501E-EF1D-4622-9C8D-8F04A4514689}" type="presParOf" srcId="{70BFBDF7-D832-4788-A374-0DBE4417AB09}" destId="{F52D48D2-7900-4C2A-90EC-47307C956273}" srcOrd="1" destOrd="0" presId="urn:microsoft.com/office/officeart/2018/2/layout/IconCircleList"/>
    <dgm:cxn modelId="{0F39CE03-BCBE-411E-894F-3CA92E41E1AF}" type="presParOf" srcId="{70BFBDF7-D832-4788-A374-0DBE4417AB09}" destId="{5F0A005E-B8F6-4E7D-8BD0-741830C1D127}" srcOrd="2" destOrd="0" presId="urn:microsoft.com/office/officeart/2018/2/layout/IconCircleList"/>
    <dgm:cxn modelId="{393746AD-1A62-4A7E-BD4C-42544532A202}" type="presParOf" srcId="{70BFBDF7-D832-4788-A374-0DBE4417AB09}" destId="{F506FF76-207A-4777-9807-1E192DD1FFDE}" srcOrd="3" destOrd="0" presId="urn:microsoft.com/office/officeart/2018/2/layout/IconCircleList"/>
    <dgm:cxn modelId="{87526EF3-4A2A-47D9-8201-DC3E54A7C955}" type="presParOf" srcId="{EA9CB106-7418-4934-8159-98C687F02496}" destId="{6C52BFA1-0832-404B-B1F5-ACAB19635FFF}" srcOrd="1" destOrd="0" presId="urn:microsoft.com/office/officeart/2018/2/layout/IconCircleList"/>
    <dgm:cxn modelId="{F2CA3124-8735-4BAB-9D37-5077CC435137}" type="presParOf" srcId="{EA9CB106-7418-4934-8159-98C687F02496}" destId="{A9753D48-C68E-4D8F-A439-EA7A4F8C62BB}" srcOrd="2" destOrd="0" presId="urn:microsoft.com/office/officeart/2018/2/layout/IconCircleList"/>
    <dgm:cxn modelId="{10147319-B5E0-4A30-903D-4E2152B404F0}" type="presParOf" srcId="{A9753D48-C68E-4D8F-A439-EA7A4F8C62BB}" destId="{2DB77782-B0CE-4CF9-97C6-D09933EABA18}" srcOrd="0" destOrd="0" presId="urn:microsoft.com/office/officeart/2018/2/layout/IconCircleList"/>
    <dgm:cxn modelId="{CA67490A-060F-4D57-B533-1F0B034C9943}" type="presParOf" srcId="{A9753D48-C68E-4D8F-A439-EA7A4F8C62BB}" destId="{65F7CD20-98B0-46E1-BF71-5CFBE5EB479F}" srcOrd="1" destOrd="0" presId="urn:microsoft.com/office/officeart/2018/2/layout/IconCircleList"/>
    <dgm:cxn modelId="{F5C1D4EF-2EA5-4E87-8D3D-AA0E1DABE2C7}" type="presParOf" srcId="{A9753D48-C68E-4D8F-A439-EA7A4F8C62BB}" destId="{62A41F85-E3B0-4FCE-99D6-7CC55809256F}" srcOrd="2" destOrd="0" presId="urn:microsoft.com/office/officeart/2018/2/layout/IconCircleList"/>
    <dgm:cxn modelId="{33542040-CBB2-46FF-949C-952BAFCFBA3A}" type="presParOf" srcId="{A9753D48-C68E-4D8F-A439-EA7A4F8C62BB}" destId="{158E5171-CF17-4E0B-A91F-6F1A22ACAC88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E96E8-3FB9-414C-A2FA-1B567421A11A}">
      <dsp:nvSpPr>
        <dsp:cNvPr id="0" name=""/>
        <dsp:cNvSpPr/>
      </dsp:nvSpPr>
      <dsp:spPr>
        <a:xfrm>
          <a:off x="271354" y="0"/>
          <a:ext cx="5281288" cy="5281288"/>
        </a:xfrm>
        <a:prstGeom prst="diamond">
          <a:avLst/>
        </a:prstGeom>
        <a:solidFill>
          <a:srgbClr val="E9713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B8839-A908-48BB-A239-3BBEA3CB14E3}">
      <dsp:nvSpPr>
        <dsp:cNvPr id="0" name=""/>
        <dsp:cNvSpPr/>
      </dsp:nvSpPr>
      <dsp:spPr>
        <a:xfrm>
          <a:off x="773076" y="501722"/>
          <a:ext cx="2059702" cy="2059702"/>
        </a:xfrm>
        <a:prstGeom prst="roundRect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TOT trainings on RHT Algorithm provided for regional reference laboratory experts </a:t>
          </a:r>
          <a:endParaRPr lang="en-US" sz="17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873622" y="602268"/>
        <a:ext cx="1858610" cy="1858610"/>
      </dsp:txXfrm>
    </dsp:sp>
    <dsp:sp modelId="{D71C1624-6DCA-4BFD-ABBC-17882B4FEC00}">
      <dsp:nvSpPr>
        <dsp:cNvPr id="0" name=""/>
        <dsp:cNvSpPr/>
      </dsp:nvSpPr>
      <dsp:spPr>
        <a:xfrm>
          <a:off x="2991217" y="501722"/>
          <a:ext cx="2059702" cy="2059702"/>
        </a:xfrm>
        <a:prstGeom prst="roundRect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Basic RHT training provided for SDPs</a:t>
          </a:r>
          <a:endParaRPr lang="en-US" sz="17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091763" y="602268"/>
        <a:ext cx="1858610" cy="1858610"/>
      </dsp:txXfrm>
    </dsp:sp>
    <dsp:sp modelId="{86777056-D416-457B-B381-AAE9C835890E}">
      <dsp:nvSpPr>
        <dsp:cNvPr id="0" name=""/>
        <dsp:cNvSpPr/>
      </dsp:nvSpPr>
      <dsp:spPr>
        <a:xfrm>
          <a:off x="773076" y="2719863"/>
          <a:ext cx="2059702" cy="2059702"/>
        </a:xfrm>
        <a:prstGeom prst="roundRect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SOPs/JA printed and distributed  </a:t>
          </a:r>
          <a:endParaRPr lang="en-US" sz="17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873622" y="2820409"/>
        <a:ext cx="1858610" cy="1858610"/>
      </dsp:txXfrm>
    </dsp:sp>
    <dsp:sp modelId="{B32B61FE-D7CB-4E17-9546-066812E14465}">
      <dsp:nvSpPr>
        <dsp:cNvPr id="0" name=""/>
        <dsp:cNvSpPr/>
      </dsp:nvSpPr>
      <dsp:spPr>
        <a:xfrm>
          <a:off x="2991217" y="2719863"/>
          <a:ext cx="2059702" cy="2059702"/>
        </a:xfrm>
        <a:prstGeom prst="roundRect">
          <a:avLst/>
        </a:prstGeom>
        <a:solidFill>
          <a:srgbClr val="A02B9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Mentorship on RTH testing and recording  </a:t>
          </a:r>
          <a:endParaRPr lang="en-US" sz="17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091763" y="2820409"/>
        <a:ext cx="1858610" cy="185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695A-78E8-4C06-9A49-5F57015ACE25}">
      <dsp:nvSpPr>
        <dsp:cNvPr id="0" name=""/>
        <dsp:cNvSpPr/>
      </dsp:nvSpPr>
      <dsp:spPr>
        <a:xfrm>
          <a:off x="1358886" y="0"/>
          <a:ext cx="1527813" cy="152781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D48D2-7900-4C2A-90EC-47307C956273}">
      <dsp:nvSpPr>
        <dsp:cNvPr id="0" name=""/>
        <dsp:cNvSpPr/>
      </dsp:nvSpPr>
      <dsp:spPr>
        <a:xfrm>
          <a:off x="1696739" y="311606"/>
          <a:ext cx="886131" cy="8861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FF76-207A-4777-9807-1E192DD1FFDE}">
      <dsp:nvSpPr>
        <dsp:cNvPr id="0" name=""/>
        <dsp:cNvSpPr/>
      </dsp:nvSpPr>
      <dsp:spPr>
        <a:xfrm>
          <a:off x="164032" y="1225762"/>
          <a:ext cx="3505624" cy="207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  <a:ea typeface="+mn-ea"/>
              <a:cs typeface="+mn-cs"/>
            </a:rPr>
            <a:t>An opportunity to monitor the quality of HIV testing service </a:t>
          </a:r>
        </a:p>
      </dsp:txBody>
      <dsp:txXfrm>
        <a:off x="164032" y="1225762"/>
        <a:ext cx="3505624" cy="2071271"/>
      </dsp:txXfrm>
    </dsp:sp>
    <dsp:sp modelId="{2DB77782-B0CE-4CF9-97C6-D09933EABA18}">
      <dsp:nvSpPr>
        <dsp:cNvPr id="0" name=""/>
        <dsp:cNvSpPr/>
      </dsp:nvSpPr>
      <dsp:spPr>
        <a:xfrm>
          <a:off x="8670649" y="81254"/>
          <a:ext cx="1527813" cy="15278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7CD20-98B0-46E1-BF71-5CFBE5EB479F}">
      <dsp:nvSpPr>
        <dsp:cNvPr id="0" name=""/>
        <dsp:cNvSpPr/>
      </dsp:nvSpPr>
      <dsp:spPr>
        <a:xfrm>
          <a:off x="9016614" y="411296"/>
          <a:ext cx="886131" cy="88613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E5171-CF17-4E0B-A91F-6F1A22ACAC88}">
      <dsp:nvSpPr>
        <dsp:cNvPr id="0" name=""/>
        <dsp:cNvSpPr/>
      </dsp:nvSpPr>
      <dsp:spPr>
        <a:xfrm>
          <a:off x="7526653" y="1520080"/>
          <a:ext cx="4085321" cy="197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50000"/>
                </a:schemeClr>
              </a:solidFill>
              <a:effectLst/>
              <a:latin typeface="Gill Sans MT" panose="020B0502020104020203" pitchFamily="34" charset="0"/>
              <a:ea typeface="Aptos" panose="020B0004020202020204" pitchFamily="34" charset="0"/>
            </a:rPr>
            <a:t>Helps to quantify, procure and distribute the required amount of RTK based on the actual consumption rate </a:t>
          </a:r>
          <a:endParaRPr lang="en-US" sz="2800" b="0" kern="12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7526653" y="1520080"/>
        <a:ext cx="4085321" cy="197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054E-84CF-4BA9-8E6D-743B1EAD09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6528-FB1F-4D65-84FE-9FB55765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85A7-39B9-47FA-B6B3-7BCF8A758A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7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6528-FB1F-4D65-84FE-9FB55765C4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43BB-F29E-CFA4-B845-B412E7286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D2934-F4E0-4F08-58BE-54C37F2A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C3A6-F060-E518-BA42-DA43EE17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5B50-9574-AF90-6C07-68A23650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8229-F97E-1EDA-67F7-0A71766F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2E43-3C6B-4484-A81F-119D5B8A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18D6B-6E9D-C746-5C39-99DC242F2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B9D57-0727-A30B-2161-ED1D1CF8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5C70-1BA9-37BA-50F9-951C46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56224-5E7D-4985-FA40-2D8D8C9B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2BCA8-3B3B-0607-D766-83F36DADD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6709F-10E8-8881-068F-45699747A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191E-C4A2-3728-011F-CA4BE765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18A4-CA72-E429-C621-D93E35E3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0472-28B8-9F43-71B3-CBDEBBFC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7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3609-3301-395D-5989-DCB037118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10019-2A9E-278A-AF65-93216D50E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C2B5-E5A3-1ACE-AE14-4DB25A83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4561D-9D37-91D2-B55D-65BAC607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7E3D-53A5-7842-1C7A-028BE168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32CC-2B34-A721-461D-9343A626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26F0A-ADAE-7C57-F88D-606A714DF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93577-62A1-DF7B-5142-35A8BDEF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6963-27FB-A954-78DE-5690461E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B541-46EA-6A39-8055-A101F9D2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82B1-7BC9-A281-68BF-756D80DB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34DD6-8816-E395-1792-ECED1B57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B5F9-CDCC-5693-6DBA-7BD2FFF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6C04-2925-0059-76A3-F11CAEB8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117B-75B0-001E-F165-6B12868E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D230-E15D-80FF-1E0F-1F4A1C8A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2C60-496A-D189-759C-11196B56D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DF9B1-58EE-7EE5-6D91-467D6668F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0857F-A6CD-BDA5-8800-37D80817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B5B9-6B42-75BF-C849-3D47B874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BB1ED-69B6-BEA8-7D64-54A37423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9761-D4E1-EFAE-11A8-2B0335BC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B84A4-E779-19F4-DBD9-B2EEE2A8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95C0-C454-B516-BCB7-44D400DD6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46183-B826-AF4E-571E-35EDB2341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E078B-D79A-C68E-6DF3-D000BA55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1B794-6980-61DC-2CDA-BBE91914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68C40-8A52-7EEF-D6DB-E1AA3D8F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63DB6-D7FD-6CE7-7BF7-22861F95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18AF-19BC-8B36-4087-6A6BF878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5DFAF-FFF6-4920-E581-4FB8A1C2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5DCD3-92CB-DBF6-5F1F-093CF7A6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27818-0665-A3C9-98C4-B305DE8B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AF07A-C8F7-5517-E20D-C68FDC0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73E4C-B7CA-2397-55E4-19DDE565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17955-7362-C6D5-EB8F-584C0B1D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4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3207-8C8D-28C8-0520-FF70DD3E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13FBB-64A6-55C1-6A9A-509C3425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0A77-E0C0-AECD-CB49-E7A8A818C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CC7E6-C97A-C0AB-2375-F2CD0817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403E-D416-72CC-8EA2-EE58B908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23D8B-3202-5A62-1E05-606E1616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920-AB32-CEA2-0D8B-E90B27F0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900C-3FEC-05BE-715D-A4C55F28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AF4B8-234C-5614-52E8-6AAF93DC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7DED-C82A-58D9-5AD8-373C18F6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56A5-7076-E36B-D8EF-58E19A4B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3EFD-7CA1-C7A2-6F2E-21BA7718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373BC-41A0-60FF-64EA-5A889E8DE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663-0B24-0382-7075-51FAFE390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07897-BF70-1D07-5044-4D89892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CF6D-5ADD-1A54-25D1-FABD2C05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A27A8-2943-F2B5-5E8D-04A298EB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E429-13BF-2185-3B8C-A098DD77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AB8EA-7A9D-9F1F-4EFC-D1EBDFC2C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AD03-2347-BCD9-7FEE-BCF144FB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5948-E8DD-92A3-660E-BCE26B72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56DC-4289-A502-9087-159B9B67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9DED7-1237-F0D7-887D-6EF4795F4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BDD48-446E-4290-9BC1-A320EEFA6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F51B-C394-44B9-6B8F-3FDB0EFB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59D30-8483-8E74-24E8-3A27B780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56B7B-A8E9-80E7-A8AF-4BD62210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15E1-26EC-B802-4F63-4903FF71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071A4-EC5B-3AF6-BF74-6CD6DBCF1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DAB75-B085-1B11-7CCA-88E91EB0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50BD-FC56-4179-4753-302DE836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75E4-292E-A3BE-9C46-AE89D7EB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8DEF-E117-00A0-FE34-47E235B5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E016-5475-4635-D613-1A24FEB6A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0CFCA-9245-CD0A-DCAD-EDDCED797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F7070-558F-E9C6-194C-C15A9082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9CF1C-A6BB-7932-042A-F45F239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4F97-EDD5-9C92-CE60-20FF76A8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7D4F-A83E-B9E0-0B6C-3C1A23C2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6D83D-A5A3-39C3-54EF-2D1419D3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748B0-4620-ABA8-B7F8-8DE1F5FF0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A761D-9B5F-5D0A-5C68-7C36203A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BF175-A3CA-820D-603F-C075178C3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BF272-934F-80D4-8E2D-3C556E03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3244F-873D-B461-765B-4CF06E06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66513-BC12-B1D4-E59E-A70C5940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62A-27B6-793E-4C00-29A18ED8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1419E-6620-23C6-D2F8-0F636BFC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ED747-CF9B-7076-663B-2373146E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93D94-FD02-543D-FA04-7B6E48BA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DAA23-3556-006C-0DEB-D9024CE8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3AA07-2E13-046C-44A4-37C5C3D8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F7BBD-23DF-2FBB-DF89-C2910F52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8F56-A0AD-7783-351A-E7375238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2C70-10E2-C65C-1297-D9B220FCE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8C856-0E16-6302-05C3-14F20ABD0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F3D9C-5E7B-7BBF-6ED1-AB2F528E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CF386-FACF-3CA9-4412-32A4C7CE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94A28-813E-4E80-7CE4-543A319A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7E0A-C3DE-2186-4D9A-76732A06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7CDD4-BC96-2AC3-C395-C506225CC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65EA5-E0D3-4717-F6E8-383CBA14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C611-63AD-E633-6965-A9EEBE2D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9424B-6208-0449-D53E-34DDF1C6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51DE6-62D3-715A-9E73-EDA2C174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01BC2-E824-20C9-E844-F13C85DD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BA8F-EF78-2C7B-FBBA-11418580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9491D-11F3-9596-150A-FEF04FA38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69F5D-C987-44D1-974A-BC9B7DE28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9B20-B59F-E738-E897-EB33745DE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3853-C3C7-F7AE-65B9-0B3AD85F9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00616-CABA-4220-BD7A-C883EC7B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6F0D2-BC12-2C4F-BC06-7196DC82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27A2A-2DE7-AC90-D43F-E2A3F522D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D4F5-6350-47F6-E369-1FE18EC8C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96CD-21D8-48E2-A86F-339C098975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2956-DF91-86C4-E595-E82EA40B7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9386-3FC2-CB66-5F3B-D35976DC8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6584-5521-441D-A41B-8155284A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08C332-9FE6-7FA0-B136-D06E92DD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00" y="2295244"/>
            <a:ext cx="1532096" cy="1416204"/>
          </a:xfrm>
          <a:prstGeom prst="rect">
            <a:avLst/>
          </a:prstGeom>
        </p:spPr>
      </p:pic>
      <p:pic>
        <p:nvPicPr>
          <p:cNvPr id="8" name="image2.jpeg">
            <a:extLst>
              <a:ext uri="{FF2B5EF4-FFF2-40B4-BE49-F238E27FC236}">
                <a16:creationId xmlns:a16="http://schemas.microsoft.com/office/drawing/2014/main" id="{04E86CAB-6A61-CA98-68EA-A57A7F525C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0700" y="2381634"/>
            <a:ext cx="1290489" cy="124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F2C96-371B-3FC0-91CA-85F5890B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96" y="6053206"/>
            <a:ext cx="1150552" cy="804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D503A0-6249-A23D-F56B-4C225454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35" y="6053206"/>
            <a:ext cx="1286936" cy="8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7BA2B1F-F0C8-768C-D7FC-991E2B16C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95" y="6053206"/>
            <a:ext cx="1600031" cy="7077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34901A-53F7-6190-3619-96B97AA8D258}"/>
              </a:ext>
            </a:extLst>
          </p:cNvPr>
          <p:cNvSpPr/>
          <p:nvPr/>
        </p:nvSpPr>
        <p:spPr>
          <a:xfrm>
            <a:off x="2676293" y="1862254"/>
            <a:ext cx="7404407" cy="2209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Use of standard logbook for Rapid HIV testing: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Implementation experience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11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C9377-60A7-5363-343B-33419C1B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US">
                <a:latin typeface="Gill Sans MT" panose="020B0502020104020203" pitchFamily="34" charset="0"/>
              </a:rPr>
              <a:t>Moving forward </a:t>
            </a:r>
          </a:p>
        </p:txBody>
      </p:sp>
      <p:pic>
        <p:nvPicPr>
          <p:cNvPr id="8" name="Graphic 6" descr="Teacher">
            <a:extLst>
              <a:ext uri="{FF2B5EF4-FFF2-40B4-BE49-F238E27FC236}">
                <a16:creationId xmlns:a16="http://schemas.microsoft.com/office/drawing/2014/main" id="{0F7C95E9-03BD-2283-252D-EE992C124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106" y="3137487"/>
            <a:ext cx="995766" cy="718542"/>
          </a:xfrm>
          <a:prstGeom prst="rect">
            <a:avLst/>
          </a:prstGeom>
        </p:spPr>
      </p:pic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28F3193B-E0C3-DA76-F659-F2FA5F372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842" y="2011363"/>
            <a:ext cx="1043575" cy="10435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B24C50-C8A7-CEF1-8618-49A3F61F0D39}"/>
              </a:ext>
            </a:extLst>
          </p:cNvPr>
          <p:cNvSpPr/>
          <p:nvPr/>
        </p:nvSpPr>
        <p:spPr>
          <a:xfrm>
            <a:off x="2387417" y="2093219"/>
            <a:ext cx="6159592" cy="7961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8116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88" kern="120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Create demand among different stake holders and decide to implement at all SDPs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7BCD64-A9C0-7080-B77E-265A0116B1E2}"/>
              </a:ext>
            </a:extLst>
          </p:cNvPr>
          <p:cNvSpPr/>
          <p:nvPr/>
        </p:nvSpPr>
        <p:spPr>
          <a:xfrm>
            <a:off x="3299603" y="3221173"/>
            <a:ext cx="6159592" cy="7961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8116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88" kern="120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Provide RT CQI refresher trainings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8A9050-9445-B131-ED8A-21AB10C40525}"/>
              </a:ext>
            </a:extLst>
          </p:cNvPr>
          <p:cNvSpPr/>
          <p:nvPr/>
        </p:nvSpPr>
        <p:spPr>
          <a:xfrm>
            <a:off x="4050975" y="4349127"/>
            <a:ext cx="6159592" cy="7961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8116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88" kern="120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Print and distribute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5" name="Graphic 24" descr="Printer">
            <a:extLst>
              <a:ext uri="{FF2B5EF4-FFF2-40B4-BE49-F238E27FC236}">
                <a16:creationId xmlns:a16="http://schemas.microsoft.com/office/drawing/2014/main" id="{AC809F46-E6A9-7516-FD3E-5193831AA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3171" y="4251744"/>
            <a:ext cx="1145760" cy="893561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2EF224-9DE3-FD5A-5B7D-DE4D92B8B53D}"/>
              </a:ext>
            </a:extLst>
          </p:cNvPr>
          <p:cNvSpPr/>
          <p:nvPr/>
        </p:nvSpPr>
        <p:spPr>
          <a:xfrm>
            <a:off x="4677414" y="5469525"/>
            <a:ext cx="6159592" cy="7961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8116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88" kern="120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Conduct onsite evaluation and supervision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31" name="Graphic 30" descr="Check List">
            <a:extLst>
              <a:ext uri="{FF2B5EF4-FFF2-40B4-BE49-F238E27FC236}">
                <a16:creationId xmlns:a16="http://schemas.microsoft.com/office/drawing/2014/main" id="{0F74F83F-FBFF-7416-1DB8-E180A472E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3572" y="5418604"/>
            <a:ext cx="1145760" cy="9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C9622F5-DEC4-E0FE-54B0-6398D3F423D7}"/>
              </a:ext>
            </a:extLst>
          </p:cNvPr>
          <p:cNvSpPr/>
          <p:nvPr/>
        </p:nvSpPr>
        <p:spPr>
          <a:xfrm>
            <a:off x="3233853" y="2440963"/>
            <a:ext cx="5296829" cy="1551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55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9BE7-77A3-FD77-4E6F-80E6FCE5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57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AE82-FEB0-3132-9289-70B46D8F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5723"/>
            <a:ext cx="12192000" cy="6122277"/>
          </a:xfrm>
        </p:spPr>
        <p:txBody>
          <a:bodyPr>
            <a:normAutofit/>
          </a:bodyPr>
          <a:lstStyle/>
          <a:p>
            <a:pPr marL="457200" marR="0" lvl="0" indent="-457200" algn="just" defTabSz="4127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HIV rapid testing strategy is serving as the entry point for the national HIV program.</a:t>
            </a:r>
          </a:p>
          <a:p>
            <a:pPr marL="457200" marR="0" lvl="0" indent="-457200" algn="just" defTabSz="4127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People are accessing HIV testing service at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both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health facility level and at community level.</a:t>
            </a:r>
          </a:p>
          <a:p>
            <a:pPr marL="457200" marR="0" lvl="0" indent="-457200" algn="just" defTabSz="4127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Task shifting initiative has been implemented in the country to:</a:t>
            </a:r>
          </a:p>
          <a:p>
            <a:pPr lvl="1" algn="just" defTabSz="41274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Expand and decentralized HIV testing service to peripheral areas and multiple service delivery points.</a:t>
            </a:r>
          </a:p>
          <a:p>
            <a:pPr lvl="1" algn="just" defTabSz="41274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Testing is taking place at any service delivery points including VCT, OPD, IPD, TB-OPD, ANC/Delivery, chronic clinics and others</a:t>
            </a:r>
          </a:p>
        </p:txBody>
      </p:sp>
    </p:spTree>
    <p:extLst>
      <p:ext uri="{BB962C8B-B14F-4D97-AF65-F5344CB8AC3E}">
        <p14:creationId xmlns:p14="http://schemas.microsoft.com/office/powerpoint/2010/main" val="15601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6386-78D8-2E6B-C9F0-57ABCE05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52"/>
            <a:ext cx="12192000" cy="95071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Standard RHT logbook implemented in Ethiopia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63956-E049-3B6E-AB78-E9DC6B75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503"/>
            <a:ext cx="12192000" cy="355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086D6-527C-3318-05ED-AAB67B0AD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79" y="4676775"/>
            <a:ext cx="8362950" cy="112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5D5DE-BE9E-EB5F-54CB-BA5536E1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94141"/>
            <a:ext cx="5362575" cy="36195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3EF5BE21-E2F2-45DE-6A96-1F7C10A9ED24}"/>
              </a:ext>
            </a:extLst>
          </p:cNvPr>
          <p:cNvSpPr/>
          <p:nvPr/>
        </p:nvSpPr>
        <p:spPr>
          <a:xfrm>
            <a:off x="5296829" y="4533258"/>
            <a:ext cx="484632" cy="287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4F0444A-D031-3CB0-55A7-9B489D8C953B}"/>
              </a:ext>
            </a:extLst>
          </p:cNvPr>
          <p:cNvSpPr/>
          <p:nvPr/>
        </p:nvSpPr>
        <p:spPr>
          <a:xfrm>
            <a:off x="6575502" y="4530360"/>
            <a:ext cx="484632" cy="287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7474FB1-7EFD-4277-A8AE-0628CD4C54D8}"/>
              </a:ext>
            </a:extLst>
          </p:cNvPr>
          <p:cNvSpPr/>
          <p:nvPr/>
        </p:nvSpPr>
        <p:spPr>
          <a:xfrm>
            <a:off x="8010292" y="4530359"/>
            <a:ext cx="484632" cy="287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1C126A3-1BCD-B313-D869-B9527FDC12B1}"/>
              </a:ext>
            </a:extLst>
          </p:cNvPr>
          <p:cNvSpPr/>
          <p:nvPr/>
        </p:nvSpPr>
        <p:spPr>
          <a:xfrm>
            <a:off x="9202766" y="4541575"/>
            <a:ext cx="484632" cy="287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A1A75-6EB2-33EA-BBA5-919C42521870}"/>
              </a:ext>
            </a:extLst>
          </p:cNvPr>
          <p:cNvSpPr/>
          <p:nvPr/>
        </p:nvSpPr>
        <p:spPr>
          <a:xfrm>
            <a:off x="168457" y="1226266"/>
            <a:ext cx="4583786" cy="31963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5C4C7-C781-3285-C599-D1B55C4C7116}"/>
              </a:ext>
            </a:extLst>
          </p:cNvPr>
          <p:cNvSpPr/>
          <p:nvPr/>
        </p:nvSpPr>
        <p:spPr>
          <a:xfrm>
            <a:off x="5022303" y="2711669"/>
            <a:ext cx="3753835" cy="17109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399FE-29B3-268A-637D-1BF80B9F1AFA}"/>
              </a:ext>
            </a:extLst>
          </p:cNvPr>
          <p:cNvSpPr/>
          <p:nvPr/>
        </p:nvSpPr>
        <p:spPr>
          <a:xfrm>
            <a:off x="3589761" y="4673876"/>
            <a:ext cx="6731397" cy="1234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15650-FCE7-A11C-9D30-555DC37D9049}"/>
              </a:ext>
            </a:extLst>
          </p:cNvPr>
          <p:cNvSpPr/>
          <p:nvPr/>
        </p:nvSpPr>
        <p:spPr>
          <a:xfrm>
            <a:off x="4897821" y="1268187"/>
            <a:ext cx="3878317" cy="1271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DEF76-0018-56BD-E0AB-2AB9964EF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56" y="4756588"/>
            <a:ext cx="3168448" cy="1337553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7B3EA3-FBC4-45FD-0A1B-5FD05F8FAEBF}"/>
              </a:ext>
            </a:extLst>
          </p:cNvPr>
          <p:cNvSpPr/>
          <p:nvPr/>
        </p:nvSpPr>
        <p:spPr>
          <a:xfrm>
            <a:off x="8921717" y="1278755"/>
            <a:ext cx="1088170" cy="33586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6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6386-78D8-2E6B-C9F0-57ABCE05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45"/>
            <a:ext cx="12192000" cy="83920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What was the role?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63956-E049-3B6E-AB78-E9DC6B75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605"/>
            <a:ext cx="12192000" cy="38445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ED243B-7FAB-14B2-5E91-F06FF8CA95D4}"/>
              </a:ext>
            </a:extLst>
          </p:cNvPr>
          <p:cNvSpPr/>
          <p:nvPr/>
        </p:nvSpPr>
        <p:spPr>
          <a:xfrm>
            <a:off x="5352586" y="2720898"/>
            <a:ext cx="334536" cy="3902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5D79CD-2352-35B0-F205-CF522E4D6121}"/>
              </a:ext>
            </a:extLst>
          </p:cNvPr>
          <p:cNvSpPr/>
          <p:nvPr/>
        </p:nvSpPr>
        <p:spPr>
          <a:xfrm>
            <a:off x="6642410" y="2634601"/>
            <a:ext cx="334536" cy="3902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9EAB4B-DDC1-8468-F548-E62324558D78}"/>
              </a:ext>
            </a:extLst>
          </p:cNvPr>
          <p:cNvSpPr/>
          <p:nvPr/>
        </p:nvSpPr>
        <p:spPr>
          <a:xfrm>
            <a:off x="7960113" y="2670360"/>
            <a:ext cx="334536" cy="3902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1F3D29-31E3-FB28-A006-B9E5E650FAF0}"/>
              </a:ext>
            </a:extLst>
          </p:cNvPr>
          <p:cNvSpPr/>
          <p:nvPr/>
        </p:nvSpPr>
        <p:spPr>
          <a:xfrm>
            <a:off x="9238785" y="2634538"/>
            <a:ext cx="334536" cy="3902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BD7C50-F1CD-1566-11A2-5E2123E9740A}"/>
              </a:ext>
            </a:extLst>
          </p:cNvPr>
          <p:cNvSpPr/>
          <p:nvPr/>
        </p:nvSpPr>
        <p:spPr>
          <a:xfrm>
            <a:off x="5056355" y="3160545"/>
            <a:ext cx="334536" cy="3456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984DB-45D2-D77D-C8A8-EDD768D5E118}"/>
              </a:ext>
            </a:extLst>
          </p:cNvPr>
          <p:cNvSpPr/>
          <p:nvPr/>
        </p:nvSpPr>
        <p:spPr>
          <a:xfrm>
            <a:off x="8861374" y="3099226"/>
            <a:ext cx="451625" cy="3456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3E6C7D-F1B2-A4F2-9C5A-69CE0A2E3A55}"/>
              </a:ext>
            </a:extLst>
          </p:cNvPr>
          <p:cNvSpPr/>
          <p:nvPr/>
        </p:nvSpPr>
        <p:spPr>
          <a:xfrm>
            <a:off x="5352586" y="3871436"/>
            <a:ext cx="334536" cy="3902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F81688-1A28-22A3-9B4E-F44BB4BBB039}"/>
              </a:ext>
            </a:extLst>
          </p:cNvPr>
          <p:cNvSpPr/>
          <p:nvPr/>
        </p:nvSpPr>
        <p:spPr>
          <a:xfrm>
            <a:off x="6337612" y="3871436"/>
            <a:ext cx="334536" cy="3902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8865F9-BACC-D63E-CCE3-84C59B039DBD}"/>
              </a:ext>
            </a:extLst>
          </p:cNvPr>
          <p:cNvSpPr/>
          <p:nvPr/>
        </p:nvSpPr>
        <p:spPr>
          <a:xfrm>
            <a:off x="9584473" y="3907755"/>
            <a:ext cx="301082" cy="35397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711A75-D515-750C-5592-4EC556260F73}"/>
              </a:ext>
            </a:extLst>
          </p:cNvPr>
          <p:cNvSpPr/>
          <p:nvPr/>
        </p:nvSpPr>
        <p:spPr>
          <a:xfrm>
            <a:off x="5363737" y="4246061"/>
            <a:ext cx="323385" cy="3465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04A053-7B68-6494-1FF1-295AE31AA206}"/>
              </a:ext>
            </a:extLst>
          </p:cNvPr>
          <p:cNvSpPr/>
          <p:nvPr/>
        </p:nvSpPr>
        <p:spPr>
          <a:xfrm>
            <a:off x="6683299" y="4274148"/>
            <a:ext cx="323385" cy="3465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3218DA-B073-D512-5FAF-20DF22E0503C}"/>
              </a:ext>
            </a:extLst>
          </p:cNvPr>
          <p:cNvSpPr/>
          <p:nvPr/>
        </p:nvSpPr>
        <p:spPr>
          <a:xfrm>
            <a:off x="9573321" y="4261728"/>
            <a:ext cx="323385" cy="3465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218282-A2DC-B1A4-FC97-772B965F7492}"/>
              </a:ext>
            </a:extLst>
          </p:cNvPr>
          <p:cNvSpPr/>
          <p:nvPr/>
        </p:nvSpPr>
        <p:spPr>
          <a:xfrm>
            <a:off x="1594625" y="4893735"/>
            <a:ext cx="3233854" cy="1484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Ensured Adherence to testing algorithm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E497BC-7E36-EB4A-C2DE-5F9BE278248A}"/>
              </a:ext>
            </a:extLst>
          </p:cNvPr>
          <p:cNvSpPr/>
          <p:nvPr/>
        </p:nvSpPr>
        <p:spPr>
          <a:xfrm>
            <a:off x="5519854" y="4860763"/>
            <a:ext cx="4887951" cy="1822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Helps to identify training needs and Focused mentorship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F406C44-22EA-5DE8-3167-BB0408458898}"/>
              </a:ext>
            </a:extLst>
          </p:cNvPr>
          <p:cNvSpPr/>
          <p:nvPr/>
        </p:nvSpPr>
        <p:spPr>
          <a:xfrm>
            <a:off x="5041801" y="5336305"/>
            <a:ext cx="47805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91D2DE-FF61-E403-4D0D-253D6F759E2F}"/>
              </a:ext>
            </a:extLst>
          </p:cNvPr>
          <p:cNvSpPr/>
          <p:nvPr/>
        </p:nvSpPr>
        <p:spPr>
          <a:xfrm>
            <a:off x="7684954" y="4261728"/>
            <a:ext cx="323385" cy="3465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6386-78D8-2E6B-C9F0-57ABCE05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44"/>
            <a:ext cx="12192000" cy="95071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What was the role?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63956-E049-3B6E-AB78-E9DC6B75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063"/>
            <a:ext cx="12192000" cy="355559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E497BC-7E36-EB4A-C2DE-5F9BE278248A}"/>
              </a:ext>
            </a:extLst>
          </p:cNvPr>
          <p:cNvSpPr/>
          <p:nvPr/>
        </p:nvSpPr>
        <p:spPr>
          <a:xfrm>
            <a:off x="977462" y="2963918"/>
            <a:ext cx="1776248" cy="1290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Ensure</a:t>
            </a: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Kit information Validity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D44C6-F2E1-ECFD-37D5-46E3ED638EA6}"/>
              </a:ext>
            </a:extLst>
          </p:cNvPr>
          <p:cNvSpPr/>
          <p:nvPr/>
        </p:nvSpPr>
        <p:spPr>
          <a:xfrm>
            <a:off x="4889086" y="1313056"/>
            <a:ext cx="1206913" cy="148228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0C83E6-88D2-4D10-E32C-41072196C2D6}"/>
              </a:ext>
            </a:extLst>
          </p:cNvPr>
          <p:cNvSpPr/>
          <p:nvPr/>
        </p:nvSpPr>
        <p:spPr>
          <a:xfrm>
            <a:off x="6279067" y="1182029"/>
            <a:ext cx="1206913" cy="161331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5534FC-72E5-0262-8E4D-54C2EA29D1F4}"/>
              </a:ext>
            </a:extLst>
          </p:cNvPr>
          <p:cNvSpPr/>
          <p:nvPr/>
        </p:nvSpPr>
        <p:spPr>
          <a:xfrm>
            <a:off x="7485980" y="1256206"/>
            <a:ext cx="1267727" cy="15391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71714E-193F-5D87-05C2-4EDB915E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260" y="4599171"/>
            <a:ext cx="6486525" cy="10763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A39599-4E4E-D634-40CA-3F0DB7A00427}"/>
              </a:ext>
            </a:extLst>
          </p:cNvPr>
          <p:cNvSpPr/>
          <p:nvPr/>
        </p:nvSpPr>
        <p:spPr>
          <a:xfrm>
            <a:off x="5155767" y="5576902"/>
            <a:ext cx="673549" cy="775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5F08D-2DA6-14E9-AF06-97810D8AD17C}"/>
              </a:ext>
            </a:extLst>
          </p:cNvPr>
          <p:cNvSpPr/>
          <p:nvPr/>
        </p:nvSpPr>
        <p:spPr>
          <a:xfrm>
            <a:off x="6508750" y="5543371"/>
            <a:ext cx="673549" cy="775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147B50-79F7-1F9A-2EE7-AED8AFBA7646}"/>
              </a:ext>
            </a:extLst>
          </p:cNvPr>
          <p:cNvSpPr/>
          <p:nvPr/>
        </p:nvSpPr>
        <p:spPr>
          <a:xfrm>
            <a:off x="7980493" y="5576902"/>
            <a:ext cx="673549" cy="775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E744CA-8935-7386-3AEA-0F0F409002B4}"/>
              </a:ext>
            </a:extLst>
          </p:cNvPr>
          <p:cNvSpPr/>
          <p:nvPr/>
        </p:nvSpPr>
        <p:spPr>
          <a:xfrm>
            <a:off x="4882256" y="5536853"/>
            <a:ext cx="4408889" cy="782276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9E4CCD-D34E-6DC8-B131-4B553ADC403E}"/>
              </a:ext>
            </a:extLst>
          </p:cNvPr>
          <p:cNvCxnSpPr>
            <a:cxnSpLocks/>
          </p:cNvCxnSpPr>
          <p:nvPr/>
        </p:nvCxnSpPr>
        <p:spPr>
          <a:xfrm flipV="1">
            <a:off x="2728139" y="2626025"/>
            <a:ext cx="2283201" cy="802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CAE7E3-1C48-078A-551B-5EBFD7E19C6A}"/>
              </a:ext>
            </a:extLst>
          </p:cNvPr>
          <p:cNvSpPr/>
          <p:nvPr/>
        </p:nvSpPr>
        <p:spPr>
          <a:xfrm>
            <a:off x="1545021" y="5355855"/>
            <a:ext cx="2539041" cy="13672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Estimate Kit consumption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E442F3-FB9E-1D41-5F70-853F66879643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4084062" y="5274527"/>
            <a:ext cx="2617821" cy="764943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3E3B89A-5C86-A0F1-8FDD-1E92DF0EB9B9}"/>
              </a:ext>
            </a:extLst>
          </p:cNvPr>
          <p:cNvSpPr/>
          <p:nvPr/>
        </p:nvSpPr>
        <p:spPr>
          <a:xfrm>
            <a:off x="10024946" y="2883356"/>
            <a:ext cx="1912794" cy="1610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Determine INV &amp; IND rate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D9FBF3-EFB7-B3F3-CFCE-E5191495D79A}"/>
              </a:ext>
            </a:extLst>
          </p:cNvPr>
          <p:cNvCxnSpPr>
            <a:cxnSpLocks/>
          </p:cNvCxnSpPr>
          <p:nvPr/>
        </p:nvCxnSpPr>
        <p:spPr>
          <a:xfrm flipH="1" flipV="1">
            <a:off x="9735015" y="3353729"/>
            <a:ext cx="289931" cy="150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D2EB33-9280-EFC8-F3DC-AA501A183F6F}"/>
              </a:ext>
            </a:extLst>
          </p:cNvPr>
          <p:cNvCxnSpPr>
            <a:cxnSpLocks/>
          </p:cNvCxnSpPr>
          <p:nvPr/>
        </p:nvCxnSpPr>
        <p:spPr>
          <a:xfrm flipH="1" flipV="1">
            <a:off x="8474927" y="3688648"/>
            <a:ext cx="1516565" cy="12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ABA7A6B-5FF7-210B-12C8-FDC1B0F3564F}"/>
              </a:ext>
            </a:extLst>
          </p:cNvPr>
          <p:cNvSpPr/>
          <p:nvPr/>
        </p:nvSpPr>
        <p:spPr>
          <a:xfrm>
            <a:off x="8307659" y="3158584"/>
            <a:ext cx="334536" cy="345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A39242-87E4-564E-5922-4591B1482F04}"/>
              </a:ext>
            </a:extLst>
          </p:cNvPr>
          <p:cNvSpPr/>
          <p:nvPr/>
        </p:nvSpPr>
        <p:spPr>
          <a:xfrm>
            <a:off x="9545444" y="2820877"/>
            <a:ext cx="334536" cy="345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6386-78D8-2E6B-C9F0-57ABCE05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44"/>
            <a:ext cx="12192000" cy="95071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What was the role?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63956-E049-3B6E-AB78-E9DC6B75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063"/>
            <a:ext cx="12192000" cy="355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6F0B7-71C9-D73E-C475-4A67B009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06" y="4630312"/>
            <a:ext cx="5495925" cy="21413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F8B9717-7653-EE4D-3398-804A0832DAFA}"/>
              </a:ext>
            </a:extLst>
          </p:cNvPr>
          <p:cNvSpPr/>
          <p:nvPr/>
        </p:nvSpPr>
        <p:spPr>
          <a:xfrm>
            <a:off x="5352585" y="4630312"/>
            <a:ext cx="6445406" cy="22276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6B84CD-E22C-5F8E-6476-3CFD0856244B}"/>
              </a:ext>
            </a:extLst>
          </p:cNvPr>
          <p:cNvSpPr/>
          <p:nvPr/>
        </p:nvSpPr>
        <p:spPr>
          <a:xfrm>
            <a:off x="1561171" y="4869331"/>
            <a:ext cx="3456878" cy="13480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Data review on monthly bases </a:t>
            </a:r>
          </a:p>
        </p:txBody>
      </p:sp>
    </p:spTree>
    <p:extLst>
      <p:ext uri="{BB962C8B-B14F-4D97-AF65-F5344CB8AC3E}">
        <p14:creationId xmlns:p14="http://schemas.microsoft.com/office/powerpoint/2010/main" val="2593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60204-1BD0-368D-3540-F0A4A95A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BA9D6-CA1E-B12C-5180-9FDF84C4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97" y="104174"/>
            <a:ext cx="6003403" cy="3653788"/>
          </a:xfrm>
          <a:prstGeom prst="rect">
            <a:avLst/>
          </a:prstGeom>
          <a:solidFill>
            <a:srgbClr val="8064A2">
              <a:lumMod val="75000"/>
            </a:srgbClr>
          </a:solidFill>
          <a:ln>
            <a:solidFill>
              <a:srgbClr val="4F81BD">
                <a:lumMod val="75000"/>
              </a:srgbClr>
            </a:solidFill>
          </a:ln>
        </p:spPr>
      </p:pic>
      <p:pic>
        <p:nvPicPr>
          <p:cNvPr id="6" name="Picture 5" descr="A picture containing person, hospital room, room&#10;&#10;Description automatically generated">
            <a:extLst>
              <a:ext uri="{FF2B5EF4-FFF2-40B4-BE49-F238E27FC236}">
                <a16:creationId xmlns:a16="http://schemas.microsoft.com/office/drawing/2014/main" id="{5C11F260-69D6-75AA-266E-162DF8CFB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3686"/>
          <a:stretch>
            <a:fillRect/>
          </a:stretch>
        </p:blipFill>
        <p:spPr>
          <a:xfrm>
            <a:off x="6188597" y="3860156"/>
            <a:ext cx="3019797" cy="2918941"/>
          </a:xfrm>
          <a:prstGeom prst="rect">
            <a:avLst/>
          </a:prstGeom>
        </p:spPr>
      </p:pic>
      <p:pic>
        <p:nvPicPr>
          <p:cNvPr id="9" name="Picture 8" descr="A group of men sitting around a table&#10;&#10;Description automatically generated">
            <a:extLst>
              <a:ext uri="{FF2B5EF4-FFF2-40B4-BE49-F238E27FC236}">
                <a16:creationId xmlns:a16="http://schemas.microsoft.com/office/drawing/2014/main" id="{23619CF0-01BF-99AB-468D-200DBC3E01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 r="32815"/>
          <a:stretch>
            <a:fillRect/>
          </a:stretch>
        </p:blipFill>
        <p:spPr>
          <a:xfrm>
            <a:off x="9230824" y="3885426"/>
            <a:ext cx="2874380" cy="2893671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5194A03-FD90-5F80-E55C-C6AADB8DC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36499"/>
              </p:ext>
            </p:extLst>
          </p:nvPr>
        </p:nvGraphicFramePr>
        <p:xfrm>
          <a:off x="179408" y="1472539"/>
          <a:ext cx="5823996" cy="528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733C5C-74EC-3ADD-C053-537B2A0B8602}"/>
              </a:ext>
            </a:extLst>
          </p:cNvPr>
          <p:cNvSpPr/>
          <p:nvPr/>
        </p:nvSpPr>
        <p:spPr>
          <a:xfrm>
            <a:off x="179408" y="104173"/>
            <a:ext cx="5916591" cy="1233974"/>
          </a:xfrm>
          <a:prstGeom prst="round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RHT capacity building activities done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45CC-94CD-E5AD-77A5-AF08BE96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30"/>
            <a:ext cx="12192000" cy="10188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Rollout limitations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6FA2-45A0-BDED-C2A0-5397C169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924910"/>
            <a:ext cx="11960772" cy="541282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Even though printed and distributed to RHBs, Standard logbook was utilized at only selected SDPs like VCT.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Before the introduction of this standard logbook, HIV rapid testing data was captured integrated with other clinical information using OPD and IPD abstracts/registers.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Only final HIV status was documented 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Lack the opportunity to ensure adherence to testing algorithm/testing kit validity and estimate kit consumption rate. </a:t>
            </a:r>
          </a:p>
        </p:txBody>
      </p:sp>
    </p:spTree>
    <p:extLst>
      <p:ext uri="{BB962C8B-B14F-4D97-AF65-F5344CB8AC3E}">
        <p14:creationId xmlns:p14="http://schemas.microsoft.com/office/powerpoint/2010/main" val="320324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377-60A7-5363-343B-33419C1B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43"/>
            <a:ext cx="12192000" cy="104441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Lesson learned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CBEE39-4194-BF80-D4E9-00A63713C971}"/>
              </a:ext>
            </a:extLst>
          </p:cNvPr>
          <p:cNvSpPr/>
          <p:nvPr/>
        </p:nvSpPr>
        <p:spPr>
          <a:xfrm>
            <a:off x="2710713" y="3304046"/>
            <a:ext cx="7599911" cy="8064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7B835-DAD6-3D49-FC9C-6706255B72AC}"/>
              </a:ext>
            </a:extLst>
          </p:cNvPr>
          <p:cNvSpPr/>
          <p:nvPr/>
        </p:nvSpPr>
        <p:spPr>
          <a:xfrm>
            <a:off x="4444410" y="5416080"/>
            <a:ext cx="7420952" cy="7544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1C565-B0E3-BE3C-1678-8B860C55E9DC}"/>
              </a:ext>
            </a:extLst>
          </p:cNvPr>
          <p:cNvSpPr/>
          <p:nvPr/>
        </p:nvSpPr>
        <p:spPr>
          <a:xfrm>
            <a:off x="2296044" y="2218524"/>
            <a:ext cx="9438618" cy="8064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5A1B8D2-2C89-6BC9-AEF2-737D768A7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111874"/>
              </p:ext>
            </p:extLst>
          </p:nvPr>
        </p:nvGraphicFramePr>
        <p:xfrm>
          <a:off x="326638" y="1324303"/>
          <a:ext cx="11749748" cy="523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AED55C2-FB5E-6FA7-DC94-D6510ED835A7}"/>
              </a:ext>
            </a:extLst>
          </p:cNvPr>
          <p:cNvGrpSpPr/>
          <p:nvPr/>
        </p:nvGrpSpPr>
        <p:grpSpPr>
          <a:xfrm>
            <a:off x="4764293" y="4463862"/>
            <a:ext cx="2663412" cy="1527813"/>
            <a:chOff x="7526653" y="1520080"/>
            <a:chExt cx="4085321" cy="19773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56E4CC-A041-E2D3-6875-CA4EBE3E2050}"/>
                </a:ext>
              </a:extLst>
            </p:cNvPr>
            <p:cNvSpPr/>
            <p:nvPr/>
          </p:nvSpPr>
          <p:spPr>
            <a:xfrm>
              <a:off x="7526653" y="1520080"/>
              <a:ext cx="4085321" cy="19773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90433-30E6-2825-CE6D-7D97D7E00F2F}"/>
                </a:ext>
              </a:extLst>
            </p:cNvPr>
            <p:cNvSpPr txBox="1"/>
            <p:nvPr/>
          </p:nvSpPr>
          <p:spPr>
            <a:xfrm>
              <a:off x="7526653" y="1520080"/>
              <a:ext cx="4085321" cy="197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Gill Sans MT" panose="020B0502020104020203" pitchFamily="34" charset="0"/>
                  <a:ea typeface="Aptos" panose="020B0004020202020204" pitchFamily="34" charset="0"/>
                  <a:cs typeface="+mn-cs"/>
                </a:rPr>
                <a:t>Helps to Audit RTKs used 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98545BF-39A4-3687-FF58-EEE78E4E2444}"/>
              </a:ext>
            </a:extLst>
          </p:cNvPr>
          <p:cNvSpPr/>
          <p:nvPr/>
        </p:nvSpPr>
        <p:spPr>
          <a:xfrm>
            <a:off x="5332093" y="2665093"/>
            <a:ext cx="1527813" cy="15278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D03DB-CEA5-602B-BD79-C9D492D2D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425" y="3072031"/>
            <a:ext cx="1041149" cy="8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326</Words>
  <Application>Microsoft Office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Corbel</vt:lpstr>
      <vt:lpstr>Courier New</vt:lpstr>
      <vt:lpstr>Garamond</vt:lpstr>
      <vt:lpstr>Gill Sans MT</vt:lpstr>
      <vt:lpstr>Office Theme</vt:lpstr>
      <vt:lpstr>1_Office Theme</vt:lpstr>
      <vt:lpstr>PowerPoint Presentation</vt:lpstr>
      <vt:lpstr>Background</vt:lpstr>
      <vt:lpstr>Standard RHT logbook implemented in Ethiopia  </vt:lpstr>
      <vt:lpstr>What was the role?</vt:lpstr>
      <vt:lpstr>What was the role?</vt:lpstr>
      <vt:lpstr>What was the role?</vt:lpstr>
      <vt:lpstr>PowerPoint Presentation</vt:lpstr>
      <vt:lpstr>Rollout limitations </vt:lpstr>
      <vt:lpstr>Lesson learned </vt:lpstr>
      <vt:lpstr>Moving forward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Wondie, Dessie</dc:creator>
  <cp:lastModifiedBy>Gebrehiwot, Yared Tedla (CDC/GHC/DGHT)</cp:lastModifiedBy>
  <cp:revision>31</cp:revision>
  <dcterms:created xsi:type="dcterms:W3CDTF">2024-05-22T13:10:15Z</dcterms:created>
  <dcterms:modified xsi:type="dcterms:W3CDTF">2024-05-30T11:33:57Z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2024-05-30T11:33:47Z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872f813a-b9bd-42e8-93bc-985772cc72af</vt:lpwstr>
  </property>
  <property fmtid="{D5CDD505-2E9C-101B-9397-08002B2CF9AE}" pid="8" name="MSIP_Label_7b94a7b8-f06c-4dfe-bdcc-9b548fd58c31_ContentBits">
    <vt:lpwstr>0</vt:lpwstr>
  </property>
</Properties>
</file>